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332" r:id="rId3"/>
    <p:sldId id="333" r:id="rId4"/>
    <p:sldId id="336" r:id="rId5"/>
    <p:sldId id="334" r:id="rId6"/>
    <p:sldId id="335" r:id="rId7"/>
    <p:sldId id="259" r:id="rId8"/>
    <p:sldId id="265" r:id="rId9"/>
    <p:sldId id="260" r:id="rId10"/>
    <p:sldId id="266" r:id="rId11"/>
    <p:sldId id="279" r:id="rId12"/>
    <p:sldId id="267" r:id="rId13"/>
    <p:sldId id="286" r:id="rId14"/>
    <p:sldId id="309" r:id="rId15"/>
    <p:sldId id="316" r:id="rId16"/>
    <p:sldId id="317" r:id="rId17"/>
    <p:sldId id="326" r:id="rId18"/>
    <p:sldId id="327" r:id="rId19"/>
    <p:sldId id="297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EAE85C-93C6-405F-81B7-2AA860AD56DB}">
          <p14:sldIdLst>
            <p14:sldId id="280"/>
            <p14:sldId id="332"/>
            <p14:sldId id="333"/>
            <p14:sldId id="336"/>
            <p14:sldId id="334"/>
          </p14:sldIdLst>
        </p14:section>
        <p14:section name="Analysis" id="{814F3B9F-2BC3-4DE6-8EE5-C83A24AE4922}">
          <p14:sldIdLst>
            <p14:sldId id="335"/>
          </p14:sldIdLst>
        </p14:section>
        <p14:section name="Correlation" id="{DF03223F-5831-48AB-BAFF-596EDA011441}">
          <p14:sldIdLst>
            <p14:sldId id="259"/>
            <p14:sldId id="265"/>
          </p14:sldIdLst>
        </p14:section>
        <p14:section name="Category" id="{627B87E8-447E-457E-993E-36D6101F005F}">
          <p14:sldIdLst>
            <p14:sldId id="260"/>
            <p14:sldId id="266"/>
          </p14:sldIdLst>
        </p14:section>
        <p14:section name="Genre" id="{22095E73-3C4B-4C44-875D-2053F800E74E}">
          <p14:sldIdLst>
            <p14:sldId id="279"/>
            <p14:sldId id="267"/>
            <p14:sldId id="286"/>
          </p14:sldIdLst>
        </p14:section>
        <p14:section name="Size" id="{B6FB0300-940A-4A18-81C2-BF85AE2D5C49}">
          <p14:sldIdLst>
            <p14:sldId id="309"/>
            <p14:sldId id="316"/>
          </p14:sldIdLst>
        </p14:section>
        <p14:section name="Content" id="{0A510A5A-6748-4C34-9660-61462CA8428D}">
          <p14:sldIdLst>
            <p14:sldId id="317"/>
            <p14:sldId id="326"/>
          </p14:sldIdLst>
        </p14:section>
        <p14:section name="Price" id="{659EEF0B-9140-42A5-B670-6EE037145497}">
          <p14:sldIdLst>
            <p14:sldId id="327"/>
          </p14:sldIdLst>
        </p14:section>
        <p14:section name="Conclusion" id="{D8496491-D79E-4162-951C-EEF6BCA19F39}">
          <p14:sldIdLst>
            <p14:sldId id="29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FEC630"/>
    <a:srgbClr val="52CBBE"/>
    <a:srgbClr val="FF5969"/>
    <a:srgbClr val="00A0A8"/>
    <a:srgbClr val="FFCA00"/>
    <a:srgbClr val="00F075"/>
    <a:srgbClr val="F83448"/>
    <a:srgbClr val="01D4FF"/>
    <a:srgbClr val="F5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C83-F26F-42F9-A66B-A4160F6B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1B85-AC9B-4C43-BAFE-3D6016A60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046E-23D6-46D2-8077-767DB1E7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82E0-B748-4E22-89D7-C6E477C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8230-6D18-40F1-BA66-8F1C1F1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F2F2-9D42-45DA-84B5-4E4FB390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C52A-B39D-4090-BB1F-3F261EA3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431-C341-4BE1-A718-2223E43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174E-6467-4199-80F0-A6638F5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CFA3-4790-4F89-954A-C7CBE66B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2BFD7-BE05-496F-AEA5-19F4B8634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FD582-608E-4DC4-AE23-6497DA4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B796-0F1B-40FB-8FAD-44BD192A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27E2-AA66-49E2-A2E0-468BDA3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DAEA-7B87-42E2-B84F-AF652A1B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74B-37C6-406F-A421-8121ABFE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C821-128D-4866-9DCE-8E3102A8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94F3-0E98-4EC3-A899-108EC5E9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E191-602F-4127-B73B-AFF9F8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458B-906E-4C60-AF03-02340DB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258E-68A5-4917-ACDB-64EF4F59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961B-7244-47B6-88B9-FA2DBB8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E4B-13D5-4D3B-9F39-654AE3CD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91EE-A643-4BD6-BAED-C7FF229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E89D-5F0F-4E64-9B25-6309BD5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104-18A7-4605-811B-97761FE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3521-5BD8-4ED3-A847-D62900A7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A0D7-6E5E-4544-8C38-E104F502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DED6-7599-480D-8BA0-88B7DB024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98E89-ABF4-41CD-B962-DB2505DE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9EEB7-F92E-4E20-A180-075D089A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27841-17EA-4774-A44C-A5E7091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38BCE-2A6F-41A2-974A-E91F91E0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0E2F-98A6-497D-A501-59D0EBD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2996-6C26-4D39-8879-520BA920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9D84-E347-4373-9934-FECE5D1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06752-3792-4B3D-9324-DDF3CE2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5316-8CAA-4DEE-AFA7-8EAD1999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18F2-E5FF-4AB7-B65A-F63DE0D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C1E-5C8B-4E7B-ACC2-204DF648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474-94C2-4977-B075-617A83B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C008-1949-45D7-9114-613F8E6D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5CB3-6B16-4755-9468-27069EBE9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66A4-88EC-47F9-9200-A18DF2F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4565-BAAE-47B3-A9EE-F126A8C8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7C08-AB93-4181-9A70-041442C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6C88-C667-4A42-9986-ED9601C8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D730-34E7-4810-8EEB-B59222C5C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6284-80FF-4498-B14F-D1769EEF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EEE-BAB0-4BD6-99FC-06F08D74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F126-45BB-4FB0-9D75-4C3A1F5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58B0-C108-40D2-80B4-BD833187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ED5CC-41D5-402D-B83C-C2BF446D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1DE85-2423-43EB-B5D2-2745D782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DBDA-72EA-4B0B-A1FF-9E483BC86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1C80-1879-4163-9577-0CFDFC8C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FA26-F8DB-4838-B3A7-9CBBB512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microsoft.com/office/2007/relationships/hdphoto" Target="../media/hdphoto1.wdp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.png"/><Relationship Id="rId26" Type="http://schemas.openxmlformats.org/officeDocument/2006/relationships/image" Target="../media/image18.png"/><Relationship Id="rId39" Type="http://schemas.openxmlformats.org/officeDocument/2006/relationships/image" Target="../media/image21.svg"/><Relationship Id="rId3" Type="http://schemas.microsoft.com/office/2007/relationships/hdphoto" Target="../media/hdphoto1.wdp"/><Relationship Id="rId21" Type="http://schemas.openxmlformats.org/officeDocument/2006/relationships/image" Target="../media/image26.png"/><Relationship Id="rId34" Type="http://schemas.openxmlformats.org/officeDocument/2006/relationships/image" Target="../media/image25.svg"/><Relationship Id="rId42" Type="http://schemas.openxmlformats.org/officeDocument/2006/relationships/image" Target="../media/image21.svg"/><Relationship Id="rId17" Type="http://schemas.openxmlformats.org/officeDocument/2006/relationships/slide" Target="slide19.xml"/><Relationship Id="rId25" Type="http://schemas.openxmlformats.org/officeDocument/2006/relationships/slide" Target="slide11.xml"/><Relationship Id="rId33" Type="http://schemas.openxmlformats.org/officeDocument/2006/relationships/image" Target="../media/image24.png"/><Relationship Id="rId38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80.png"/><Relationship Id="rId20" Type="http://schemas.openxmlformats.org/officeDocument/2006/relationships/slide" Target="slide9.xml"/><Relationship Id="rId29" Type="http://schemas.openxmlformats.org/officeDocument/2006/relationships/image" Target="../media/image23.svg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9.svg"/><Relationship Id="rId32" Type="http://schemas.openxmlformats.org/officeDocument/2006/relationships/image" Target="../media/image23.svg"/><Relationship Id="rId37" Type="http://schemas.openxmlformats.org/officeDocument/2006/relationships/image" Target="../media/image25.svg"/><Relationship Id="rId40" Type="http://schemas.openxmlformats.org/officeDocument/2006/relationships/slide" Target="slide18.xml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9" Type="http://schemas.openxmlformats.org/officeDocument/2006/relationships/image" Target="../media/image27.svg"/><Relationship Id="rId31" Type="http://schemas.openxmlformats.org/officeDocument/2006/relationships/image" Target="../media/image22.png"/><Relationship Id="rId4" Type="http://schemas.openxmlformats.org/officeDocument/2006/relationships/image" Target="../media/image28.png"/><Relationship Id="rId22" Type="http://schemas.openxmlformats.org/officeDocument/2006/relationships/image" Target="../media/image27.svg"/><Relationship Id="rId27" Type="http://schemas.openxmlformats.org/officeDocument/2006/relationships/image" Target="../media/image19.svg"/><Relationship Id="rId30" Type="http://schemas.openxmlformats.org/officeDocument/2006/relationships/slide" Target="slide14.xml"/><Relationship Id="rId35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1027865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E5DE01-E057-4BEA-A425-822A176A86B4}"/>
              </a:ext>
            </a:extLst>
          </p:cNvPr>
          <p:cNvSpPr txBox="1"/>
          <p:nvPr/>
        </p:nvSpPr>
        <p:spPr>
          <a:xfrm>
            <a:off x="2554517" y="2165605"/>
            <a:ext cx="10247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EDA on Google Play Store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B79452-7B60-4205-83D6-71CD2BEBEA86}"/>
              </a:ext>
            </a:extLst>
          </p:cNvPr>
          <p:cNvSpPr txBox="1"/>
          <p:nvPr/>
        </p:nvSpPr>
        <p:spPr>
          <a:xfrm>
            <a:off x="3222171" y="3538610"/>
            <a:ext cx="898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2CBBE"/>
                </a:solidFill>
                <a:latin typeface="Tw Cen MT" panose="020B0602020104020603" pitchFamily="34" charset="0"/>
              </a:rPr>
              <a:t>PROJECT – Term 1 &amp;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902B5-C2C0-4E5A-95B9-9F083BB1C930}"/>
              </a:ext>
            </a:extLst>
          </p:cNvPr>
          <p:cNvSpPr txBox="1"/>
          <p:nvPr/>
        </p:nvSpPr>
        <p:spPr>
          <a:xfrm>
            <a:off x="3222171" y="4400780"/>
            <a:ext cx="8980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Submitted By SHAILEE DWARKANI</a:t>
            </a:r>
          </a:p>
        </p:txBody>
      </p:sp>
    </p:spTree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984F1E-CA26-4859-87B5-F8CF67DFC253}"/>
              </a:ext>
            </a:extLst>
          </p:cNvPr>
          <p:cNvGrpSpPr/>
          <p:nvPr/>
        </p:nvGrpSpPr>
        <p:grpSpPr>
          <a:xfrm>
            <a:off x="631127" y="1248011"/>
            <a:ext cx="5294715" cy="3881917"/>
            <a:chOff x="631127" y="1248011"/>
            <a:chExt cx="5294715" cy="3881917"/>
          </a:xfrm>
        </p:grpSpPr>
        <p:pic>
          <p:nvPicPr>
            <p:cNvPr id="35" name="Picture 34" descr="Chart, bar chart&#10;&#10;Description automatically generated">
              <a:extLst>
                <a:ext uri="{FF2B5EF4-FFF2-40B4-BE49-F238E27FC236}">
                  <a16:creationId xmlns:a16="http://schemas.microsoft.com/office/drawing/2014/main" id="{D372EAE8-4F97-40B6-8026-A5ABD697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7" y="1728071"/>
              <a:ext cx="5294715" cy="34018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51184A-AEA5-46BA-A8E1-C54DC135B6FD}"/>
                </a:ext>
              </a:extLst>
            </p:cNvPr>
            <p:cNvSpPr txBox="1"/>
            <p:nvPr/>
          </p:nvSpPr>
          <p:spPr>
            <a:xfrm>
              <a:off x="1425140" y="1248011"/>
              <a:ext cx="40172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Top categories with maximum installations per app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F2176BF-3E34-4D7F-AD3D-009B9A41BED3}"/>
                </a:ext>
              </a:extLst>
            </p:cNvPr>
            <p:cNvSpPr/>
            <p:nvPr/>
          </p:nvSpPr>
          <p:spPr>
            <a:xfrm>
              <a:off x="2039815" y="1757742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E25CD0-CB0C-499E-8BE4-B425B48691B1}"/>
              </a:ext>
            </a:extLst>
          </p:cNvPr>
          <p:cNvGrpSpPr/>
          <p:nvPr/>
        </p:nvGrpSpPr>
        <p:grpSpPr>
          <a:xfrm>
            <a:off x="6266157" y="1289385"/>
            <a:ext cx="5294716" cy="3500400"/>
            <a:chOff x="6266157" y="1289385"/>
            <a:chExt cx="5294716" cy="3500400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C4EA2380-4B4D-4799-8337-0D9CB3D6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157" y="1745324"/>
              <a:ext cx="5294716" cy="304446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FC0488-0BB6-407C-95A5-DD0D2F16419D}"/>
                </a:ext>
              </a:extLst>
            </p:cNvPr>
            <p:cNvSpPr txBox="1"/>
            <p:nvPr/>
          </p:nvSpPr>
          <p:spPr>
            <a:xfrm>
              <a:off x="7149090" y="1289385"/>
              <a:ext cx="37057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Top categories with maximum revenue per app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FAE5C0-020A-4477-A06C-FD8CF110EE34}"/>
                </a:ext>
              </a:extLst>
            </p:cNvPr>
            <p:cNvSpPr/>
            <p:nvPr/>
          </p:nvSpPr>
          <p:spPr>
            <a:xfrm>
              <a:off x="7590818" y="1775000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445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73C95704-0FE1-4915-A002-9D003B937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9" y="3631096"/>
            <a:ext cx="4843088" cy="2760560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551421"/>
            <a:ext cx="5426764" cy="3610548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7" y="321734"/>
            <a:ext cx="5074533" cy="29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0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8CA28A7D-BA4E-4A50-9C2C-EC29E47B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1" y="3631096"/>
            <a:ext cx="5208604" cy="2760560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96267581-DD29-49ED-A87D-A381B7A1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803284"/>
            <a:ext cx="5426764" cy="3106821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51F6EDDB-E345-4735-BD6A-9F741A478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36227"/>
            <a:ext cx="5426764" cy="28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0F534F13-CEE4-4D33-8896-A88B3BD9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6" y="1297075"/>
            <a:ext cx="6131350" cy="4133054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076970A4-FF1A-41EA-8B94-2557735B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7" y="3748194"/>
            <a:ext cx="3665955" cy="2520407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B25C09CA-ACCE-4C05-85C6-668BCA69E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66" y="643467"/>
            <a:ext cx="3635958" cy="24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17" y="643467"/>
            <a:ext cx="2811255" cy="1532134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240" y="2672506"/>
            <a:ext cx="2824210" cy="1532134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21" y="4689429"/>
            <a:ext cx="2877247" cy="15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A1D0F0-8820-4A62-95A2-7685BA16E406}"/>
              </a:ext>
            </a:extLst>
          </p:cNvPr>
          <p:cNvGrpSpPr/>
          <p:nvPr/>
        </p:nvGrpSpPr>
        <p:grpSpPr>
          <a:xfrm>
            <a:off x="643467" y="1402759"/>
            <a:ext cx="5294716" cy="3462431"/>
            <a:chOff x="643467" y="1402759"/>
            <a:chExt cx="5294716" cy="3462431"/>
          </a:xfrm>
        </p:grpSpPr>
        <p:pic>
          <p:nvPicPr>
            <p:cNvPr id="35" name="Picture 34" descr="Chart, bar chart&#10;&#10;Description automatically generated">
              <a:extLst>
                <a:ext uri="{FF2B5EF4-FFF2-40B4-BE49-F238E27FC236}">
                  <a16:creationId xmlns:a16="http://schemas.microsoft.com/office/drawing/2014/main" id="{C1A19BDE-6753-4912-9843-487AE357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992807"/>
              <a:ext cx="5294716" cy="287238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0FA1B9-4E65-4348-A984-B8A6398E9562}"/>
                </a:ext>
              </a:extLst>
            </p:cNvPr>
            <p:cNvSpPr txBox="1"/>
            <p:nvPr/>
          </p:nvSpPr>
          <p:spPr>
            <a:xfrm>
              <a:off x="1425140" y="1402759"/>
              <a:ext cx="37639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Size range with maximum installations per app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DA159-49F3-4A60-AC68-A85E14E686AB}"/>
                </a:ext>
              </a:extLst>
            </p:cNvPr>
            <p:cNvSpPr/>
            <p:nvPr/>
          </p:nvSpPr>
          <p:spPr>
            <a:xfrm>
              <a:off x="1596899" y="1983932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14BE43-9466-4095-B4C6-3583F58EC188}"/>
              </a:ext>
            </a:extLst>
          </p:cNvPr>
          <p:cNvGrpSpPr/>
          <p:nvPr/>
        </p:nvGrpSpPr>
        <p:grpSpPr>
          <a:xfrm>
            <a:off x="6253817" y="1400412"/>
            <a:ext cx="5294715" cy="3478016"/>
            <a:chOff x="6253817" y="1400412"/>
            <a:chExt cx="5294715" cy="3478016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78321751-2183-4E51-BC44-6A008260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817" y="1979572"/>
              <a:ext cx="5294715" cy="289885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F97FDD-BC85-44E8-9CC6-261A4A2F5B7E}"/>
                </a:ext>
              </a:extLst>
            </p:cNvPr>
            <p:cNvSpPr txBox="1"/>
            <p:nvPr/>
          </p:nvSpPr>
          <p:spPr>
            <a:xfrm>
              <a:off x="6993604" y="1400412"/>
              <a:ext cx="34113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Size range with maximum revenue per app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29FD5D-38D8-4E21-82CA-3B7FF7BBF067}"/>
                </a:ext>
              </a:extLst>
            </p:cNvPr>
            <p:cNvSpPr/>
            <p:nvPr/>
          </p:nvSpPr>
          <p:spPr>
            <a:xfrm>
              <a:off x="7608279" y="2024449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363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1602346-FAA4-452D-B3AF-8CC4336FEEB9}"/>
              </a:ext>
            </a:extLst>
          </p:cNvPr>
          <p:cNvGrpSpPr/>
          <p:nvPr/>
        </p:nvGrpSpPr>
        <p:grpSpPr>
          <a:xfrm>
            <a:off x="6253817" y="1372275"/>
            <a:ext cx="5294715" cy="3889042"/>
            <a:chOff x="6253817" y="1372275"/>
            <a:chExt cx="5294715" cy="3889042"/>
          </a:xfrm>
        </p:grpSpPr>
        <p:pic>
          <p:nvPicPr>
            <p:cNvPr id="35" name="Picture 3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3CB7555-7872-4E6A-9F9F-5F395B67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817" y="1936608"/>
              <a:ext cx="5294715" cy="332470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C52EB4-DE64-4840-873F-3781E06B61B2}"/>
                </a:ext>
              </a:extLst>
            </p:cNvPr>
            <p:cNvSpPr txBox="1"/>
            <p:nvPr/>
          </p:nvSpPr>
          <p:spPr>
            <a:xfrm>
              <a:off x="6909196" y="1372275"/>
              <a:ext cx="3686009" cy="3332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Content rating with maximum revenue per app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5C5EF3-4960-41F2-A11E-C28BC2949B0D}"/>
                </a:ext>
              </a:extLst>
            </p:cNvPr>
            <p:cNvSpPr/>
            <p:nvPr/>
          </p:nvSpPr>
          <p:spPr>
            <a:xfrm>
              <a:off x="7594211" y="1987305"/>
              <a:ext cx="2883877" cy="367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D4AD7C-F94D-43EC-BC5A-F1B0417845C9}"/>
              </a:ext>
            </a:extLst>
          </p:cNvPr>
          <p:cNvGrpSpPr/>
          <p:nvPr/>
        </p:nvGrpSpPr>
        <p:grpSpPr>
          <a:xfrm>
            <a:off x="643467" y="1360554"/>
            <a:ext cx="5294716" cy="3746017"/>
            <a:chOff x="643467" y="1360554"/>
            <a:chExt cx="5294716" cy="3746017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2FFA2B95-0EE4-4659-B4AE-3E752B91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964454"/>
              <a:ext cx="5294716" cy="31421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A2B3E-39B1-4560-A738-053EA1BC4DCB}"/>
                </a:ext>
              </a:extLst>
            </p:cNvPr>
            <p:cNvSpPr txBox="1"/>
            <p:nvPr/>
          </p:nvSpPr>
          <p:spPr>
            <a:xfrm>
              <a:off x="1537683" y="1360554"/>
              <a:ext cx="3997505" cy="3487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Content rating with maximum installations per app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D70C7E1-B0EA-4FAC-9EB4-549B4FDAF8EF}"/>
                </a:ext>
              </a:extLst>
            </p:cNvPr>
            <p:cNvSpPr/>
            <p:nvPr/>
          </p:nvSpPr>
          <p:spPr>
            <a:xfrm>
              <a:off x="2222698" y="1964454"/>
              <a:ext cx="2883877" cy="245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43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706FE41A-2EE0-4249-85E9-C2DC8E435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8" y="650497"/>
            <a:ext cx="5585028" cy="5571066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71CEAEA3-334D-47A6-9A44-F7BC1C3C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044367"/>
            <a:ext cx="3854945" cy="1879285"/>
          </a:xfrm>
          <a:prstGeom prst="rect">
            <a:avLst/>
          </a:prstGeom>
        </p:spPr>
      </p:pic>
      <p:pic>
        <p:nvPicPr>
          <p:cNvPr id="33" name="Picture 3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4B1EA6-753A-4811-BD89-73D86D771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936832"/>
            <a:ext cx="3854945" cy="18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3540103" y="1173686"/>
            <a:ext cx="1805441" cy="1894017"/>
            <a:chOff x="3884465" y="2182683"/>
            <a:chExt cx="1805441" cy="1894017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AFE9A7-EEA8-4C0A-A84D-312429593037}"/>
              </a:ext>
            </a:extLst>
          </p:cNvPr>
          <p:cNvSpPr/>
          <p:nvPr/>
        </p:nvSpPr>
        <p:spPr>
          <a:xfrm flipV="1">
            <a:off x="3647033" y="2058938"/>
            <a:ext cx="1591582" cy="361373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9DE28-4FC6-4356-919E-B28ECE4A6501}"/>
              </a:ext>
            </a:extLst>
          </p:cNvPr>
          <p:cNvSpPr txBox="1"/>
          <p:nvPr/>
        </p:nvSpPr>
        <p:spPr>
          <a:xfrm>
            <a:off x="3647033" y="2660654"/>
            <a:ext cx="159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Action, Casual and Entertainment</a:t>
            </a:r>
          </a:p>
        </p:txBody>
      </p:sp>
      <p:pic>
        <p:nvPicPr>
          <p:cNvPr id="30" name="Graphic 29" descr="Music">
            <a:extLst>
              <a:ext uri="{FF2B5EF4-FFF2-40B4-BE49-F238E27FC236}">
                <a16:creationId xmlns:a16="http://schemas.microsoft.com/office/drawing/2014/main" id="{4EC357E2-2D1B-4E79-9B34-D0FDF62BA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950" y="4931701"/>
            <a:ext cx="606305" cy="60630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2CF76-A7B5-4F04-BBD8-B3FFD83C8F92}"/>
              </a:ext>
            </a:extLst>
          </p:cNvPr>
          <p:cNvGrpSpPr/>
          <p:nvPr/>
        </p:nvGrpSpPr>
        <p:grpSpPr>
          <a:xfrm>
            <a:off x="10185123" y="1171335"/>
            <a:ext cx="1805441" cy="1894017"/>
            <a:chOff x="6381342" y="2182683"/>
            <a:chExt cx="1805441" cy="1894017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1E730FB-0323-4FC6-93E3-9B65A6DC3CE6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D5DFF4-5EFC-4F71-AB99-CF2ABC155DE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2CE77-ECE5-4B5C-9165-82E35828CA4A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903A015-067B-4D77-951C-AC0AABC9AA35}"/>
              </a:ext>
            </a:extLst>
          </p:cNvPr>
          <p:cNvSpPr/>
          <p:nvPr/>
        </p:nvSpPr>
        <p:spPr>
          <a:xfrm flipV="1">
            <a:off x="10292053" y="2107816"/>
            <a:ext cx="1591582" cy="356250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Dollar">
            <a:extLst>
              <a:ext uri="{FF2B5EF4-FFF2-40B4-BE49-F238E27FC236}">
                <a16:creationId xmlns:a16="http://schemas.microsoft.com/office/drawing/2014/main" id="{0B36F27A-CCF7-486F-92CB-2FAAE30E4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4690" y="4924171"/>
            <a:ext cx="606305" cy="60630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43953BE-CB55-4B75-8ACA-17FA7282913A}"/>
              </a:ext>
            </a:extLst>
          </p:cNvPr>
          <p:cNvGrpSpPr/>
          <p:nvPr/>
        </p:nvGrpSpPr>
        <p:grpSpPr>
          <a:xfrm>
            <a:off x="5755110" y="1171337"/>
            <a:ext cx="1805441" cy="1894017"/>
            <a:chOff x="3884465" y="2182683"/>
            <a:chExt cx="1805441" cy="1894017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CF230F4F-FB8B-49A6-B3AC-00AF608BCB2F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596E70-E378-4707-98CF-0BFDB81C16E2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EC3D8-7FAA-4A4C-BC50-52820417077B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7E8E33-F8B9-4556-B56D-6995726804D3}"/>
              </a:ext>
            </a:extLst>
          </p:cNvPr>
          <p:cNvSpPr/>
          <p:nvPr/>
        </p:nvSpPr>
        <p:spPr>
          <a:xfrm flipV="1">
            <a:off x="5862040" y="2110163"/>
            <a:ext cx="1591582" cy="356016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B548A9-C4D1-4836-8E81-12D230487324}"/>
              </a:ext>
            </a:extLst>
          </p:cNvPr>
          <p:cNvSpPr txBox="1"/>
          <p:nvPr/>
        </p:nvSpPr>
        <p:spPr>
          <a:xfrm>
            <a:off x="5848319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&lt;10 MB</a:t>
            </a:r>
          </a:p>
        </p:txBody>
      </p:sp>
      <p:pic>
        <p:nvPicPr>
          <p:cNvPr id="43" name="Graphic 42" descr="Alterations &amp; Tailoring">
            <a:extLst>
              <a:ext uri="{FF2B5EF4-FFF2-40B4-BE49-F238E27FC236}">
                <a16:creationId xmlns:a16="http://schemas.microsoft.com/office/drawing/2014/main" id="{E20DEF8B-0983-4755-8BA3-8C38C6CB5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677" y="4955478"/>
            <a:ext cx="606305" cy="60630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7970117" y="1173679"/>
            <a:ext cx="1805441" cy="1894017"/>
            <a:chOff x="6381342" y="2182683"/>
            <a:chExt cx="1805441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B05AF2-BE20-4361-8E3A-5ADE3B928BF5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755A0E6-F13C-45AE-B4D5-C16B39FDB0C0}"/>
              </a:ext>
            </a:extLst>
          </p:cNvPr>
          <p:cNvSpPr/>
          <p:nvPr/>
        </p:nvSpPr>
        <p:spPr>
          <a:xfrm flipV="1">
            <a:off x="8077047" y="2110163"/>
            <a:ext cx="1591582" cy="356250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pinning Plates">
            <a:extLst>
              <a:ext uri="{FF2B5EF4-FFF2-40B4-BE49-F238E27FC236}">
                <a16:creationId xmlns:a16="http://schemas.microsoft.com/office/drawing/2014/main" id="{E486608B-D71E-4A32-8204-B38FE0A62F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9684" y="4955478"/>
            <a:ext cx="606305" cy="60630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1325096" y="1173682"/>
            <a:ext cx="1805441" cy="1569661"/>
            <a:chOff x="1387588" y="2182683"/>
            <a:chExt cx="1805441" cy="1894017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7FFDD8-CD56-43B4-A1D3-F1A5A8110EEF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1432026" y="2058938"/>
            <a:ext cx="1591582" cy="361373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9DE9BF-1065-4B6B-98A8-8D5FE891B1BD}"/>
              </a:ext>
            </a:extLst>
          </p:cNvPr>
          <p:cNvSpPr txBox="1"/>
          <p:nvPr/>
        </p:nvSpPr>
        <p:spPr>
          <a:xfrm>
            <a:off x="1424358" y="2660654"/>
            <a:ext cx="159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Communication, Game and Family</a:t>
            </a:r>
          </a:p>
        </p:txBody>
      </p:sp>
      <p:pic>
        <p:nvPicPr>
          <p:cNvPr id="57" name="Graphic 56" descr="Filter">
            <a:extLst>
              <a:ext uri="{FF2B5EF4-FFF2-40B4-BE49-F238E27FC236}">
                <a16:creationId xmlns:a16="http://schemas.microsoft.com/office/drawing/2014/main" id="{19A88569-BC83-49AC-8350-34BA16E38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8995" y="4955479"/>
            <a:ext cx="606305" cy="6063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907C94C-B714-4989-946E-1B9783AEE772}"/>
              </a:ext>
            </a:extLst>
          </p:cNvPr>
          <p:cNvSpPr txBox="1"/>
          <p:nvPr/>
        </p:nvSpPr>
        <p:spPr>
          <a:xfrm>
            <a:off x="8063673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Everyone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A0E3DE-5BE9-45A5-9439-6BDC1FA1F2FA}"/>
              </a:ext>
            </a:extLst>
          </p:cNvPr>
          <p:cNvSpPr txBox="1"/>
          <p:nvPr/>
        </p:nvSpPr>
        <p:spPr>
          <a:xfrm>
            <a:off x="10306120" y="433786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$ 200 - 400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1050843" y="131903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2CFDA-F284-4637-A79E-2B68ECFFB06A}"/>
              </a:ext>
            </a:extLst>
          </p:cNvPr>
          <p:cNvSpPr txBox="1"/>
          <p:nvPr/>
        </p:nvSpPr>
        <p:spPr>
          <a:xfrm>
            <a:off x="1444745" y="3625191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Video Players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34D36-53CA-4C05-86DD-82E3AB48A4EC}"/>
              </a:ext>
            </a:extLst>
          </p:cNvPr>
          <p:cNvSpPr txBox="1"/>
          <p:nvPr/>
        </p:nvSpPr>
        <p:spPr>
          <a:xfrm>
            <a:off x="1444745" y="4214013"/>
            <a:ext cx="159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Lifestyle and Finance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014832-7533-4FCB-9B79-1AADB5385B02}"/>
              </a:ext>
            </a:extLst>
          </p:cNvPr>
          <p:cNvSpPr txBox="1"/>
          <p:nvPr/>
        </p:nvSpPr>
        <p:spPr>
          <a:xfrm>
            <a:off x="3633312" y="3625191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Sports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9F80DC-5723-4745-81F6-B9E5FC2D8241}"/>
              </a:ext>
            </a:extLst>
          </p:cNvPr>
          <p:cNvSpPr txBox="1"/>
          <p:nvPr/>
        </p:nvSpPr>
        <p:spPr>
          <a:xfrm>
            <a:off x="3660407" y="4337123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99DF7F-5F76-4C64-937E-3AD16C59258C}"/>
              </a:ext>
            </a:extLst>
          </p:cNvPr>
          <p:cNvSpPr txBox="1"/>
          <p:nvPr/>
        </p:nvSpPr>
        <p:spPr>
          <a:xfrm>
            <a:off x="5862734" y="3609802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50 - 80 MB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B97098-E706-4DE9-94A6-F6A179F4E265}"/>
              </a:ext>
            </a:extLst>
          </p:cNvPr>
          <p:cNvSpPr txBox="1"/>
          <p:nvPr/>
        </p:nvSpPr>
        <p:spPr>
          <a:xfrm>
            <a:off x="5847972" y="4321734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90-100 MB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F38B4F-4588-407A-A5D8-71A2DBFB8BD5}"/>
              </a:ext>
            </a:extLst>
          </p:cNvPr>
          <p:cNvSpPr txBox="1"/>
          <p:nvPr/>
        </p:nvSpPr>
        <p:spPr>
          <a:xfrm>
            <a:off x="8070214" y="3609802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Teen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58137A-CE0A-4F63-B1C5-4972758E5926}"/>
              </a:ext>
            </a:extLst>
          </p:cNvPr>
          <p:cNvSpPr txBox="1"/>
          <p:nvPr/>
        </p:nvSpPr>
        <p:spPr>
          <a:xfrm>
            <a:off x="8090421" y="4321734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Everyone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2FB6E4-B4C2-4395-90EF-4C88626ED752}"/>
              </a:ext>
            </a:extLst>
          </p:cNvPr>
          <p:cNvSpPr txBox="1"/>
          <p:nvPr/>
        </p:nvSpPr>
        <p:spPr>
          <a:xfrm>
            <a:off x="10277986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AC1A9-2F22-4FBC-B901-35686A3A96ED}"/>
              </a:ext>
            </a:extLst>
          </p:cNvPr>
          <p:cNvSpPr txBox="1"/>
          <p:nvPr/>
        </p:nvSpPr>
        <p:spPr>
          <a:xfrm>
            <a:off x="191262" y="2891486"/>
            <a:ext cx="134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F5969"/>
                </a:solidFill>
              </a:rPr>
              <a:t>Customary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B3785A-9739-4614-85DA-D9C278EE433F}"/>
              </a:ext>
            </a:extLst>
          </p:cNvPr>
          <p:cNvSpPr txBox="1"/>
          <p:nvPr/>
        </p:nvSpPr>
        <p:spPr>
          <a:xfrm>
            <a:off x="42204" y="3609802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52CBBE"/>
                </a:solidFill>
              </a:rPr>
              <a:t>Unexplored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7A4EC1-480B-4A72-87EC-FCA7F9CDEE41}"/>
              </a:ext>
            </a:extLst>
          </p:cNvPr>
          <p:cNvSpPr txBox="1"/>
          <p:nvPr/>
        </p:nvSpPr>
        <p:spPr>
          <a:xfrm>
            <a:off x="26355" y="4321734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EC630"/>
                </a:solidFill>
              </a:rPr>
              <a:t>Subscription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67F12-C5C0-4EE5-A12F-9354A1322280}"/>
              </a:ext>
            </a:extLst>
          </p:cNvPr>
          <p:cNvSpPr txBox="1"/>
          <p:nvPr/>
        </p:nvSpPr>
        <p:spPr>
          <a:xfrm>
            <a:off x="10299427" y="3616828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$ 5 - 10</a:t>
            </a:r>
          </a:p>
        </p:txBody>
      </p:sp>
    </p:spTree>
    <p:extLst>
      <p:ext uri="{BB962C8B-B14F-4D97-AF65-F5344CB8AC3E}">
        <p14:creationId xmlns:p14="http://schemas.microsoft.com/office/powerpoint/2010/main" val="305571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5" grpId="0" animBg="1"/>
      <p:bldP spid="41" grpId="0" animBg="1"/>
      <p:bldP spid="42" grpId="0"/>
      <p:bldP spid="48" grpId="0" animBg="1"/>
      <p:bldP spid="55" grpId="0" animBg="1"/>
      <p:bldP spid="56" grpId="0"/>
      <p:bldP spid="58" grpId="0"/>
      <p:bldP spid="59" grpId="0"/>
      <p:bldP spid="2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4" grpId="0"/>
      <p:bldP spid="70" grpId="0"/>
      <p:bldP spid="71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6C1493-6DF0-4AC7-94EA-69B766DF55DE}"/>
              </a:ext>
            </a:extLst>
          </p:cNvPr>
          <p:cNvGrpSpPr/>
          <p:nvPr/>
        </p:nvGrpSpPr>
        <p:grpSpPr>
          <a:xfrm>
            <a:off x="6947506" y="4200864"/>
            <a:ext cx="3847994" cy="1298417"/>
            <a:chOff x="6947506" y="4273434"/>
            <a:chExt cx="3847994" cy="12984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7B418-D5EF-4733-95C4-4F7705AA3102}"/>
                </a:ext>
              </a:extLst>
            </p:cNvPr>
            <p:cNvSpPr txBox="1"/>
            <p:nvPr/>
          </p:nvSpPr>
          <p:spPr>
            <a:xfrm>
              <a:off x="7696289" y="427343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Presentation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A61B61A-A330-4183-876E-E3FD23B17E15}"/>
                </a:ext>
              </a:extLst>
            </p:cNvPr>
            <p:cNvGrpSpPr/>
            <p:nvPr/>
          </p:nvGrpSpPr>
          <p:grpSpPr>
            <a:xfrm>
              <a:off x="6947506" y="4348686"/>
              <a:ext cx="3847994" cy="1223165"/>
              <a:chOff x="6250595" y="4348686"/>
              <a:chExt cx="3737463" cy="122316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1049B9-2197-4085-A9AF-1030BF51D315}"/>
                  </a:ext>
                </a:extLst>
              </p:cNvPr>
              <p:cNvSpPr txBox="1"/>
              <p:nvPr/>
            </p:nvSpPr>
            <p:spPr>
              <a:xfrm>
                <a:off x="6999378" y="4556188"/>
                <a:ext cx="29886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Designed presentation based on look and feel of selected dataset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Updated graphs to match with the presentation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Summarized presentation for management</a:t>
                </a:r>
              </a:p>
            </p:txBody>
          </p:sp>
          <p:pic>
            <p:nvPicPr>
              <p:cNvPr id="27" name="Graphic 26" descr="Badge 6">
                <a:extLst>
                  <a:ext uri="{FF2B5EF4-FFF2-40B4-BE49-F238E27FC236}">
                    <a16:creationId xmlns:a16="http://schemas.microsoft.com/office/drawing/2014/main" id="{565CCE4F-7C9D-40C0-93B7-AAA8BFD75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50595" y="4348686"/>
                <a:ext cx="818663" cy="818663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20CD7C-C94B-4E1C-9A0F-6E79E91253C6}"/>
              </a:ext>
            </a:extLst>
          </p:cNvPr>
          <p:cNvGrpSpPr/>
          <p:nvPr/>
        </p:nvGrpSpPr>
        <p:grpSpPr>
          <a:xfrm>
            <a:off x="6947507" y="2922843"/>
            <a:ext cx="3641166" cy="1113751"/>
            <a:chOff x="6250596" y="2995413"/>
            <a:chExt cx="3484243" cy="11137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17D839-D748-499A-941A-A2D33662FE76}"/>
                </a:ext>
              </a:extLst>
            </p:cNvPr>
            <p:cNvSpPr txBox="1"/>
            <p:nvPr/>
          </p:nvSpPr>
          <p:spPr>
            <a:xfrm>
              <a:off x="6999378" y="2995413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Conclusion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309F44-BC38-4C80-9671-F1E63CE0933F}"/>
                </a:ext>
              </a:extLst>
            </p:cNvPr>
            <p:cNvSpPr txBox="1"/>
            <p:nvPr/>
          </p:nvSpPr>
          <p:spPr>
            <a:xfrm>
              <a:off x="6999378" y="3278167"/>
              <a:ext cx="2735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Derived good insights based on above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The insights could be used to deliver business value</a:t>
              </a:r>
            </a:p>
          </p:txBody>
        </p:sp>
        <p:pic>
          <p:nvPicPr>
            <p:cNvPr id="31" name="Graphic 30" descr="Badge 5">
              <a:extLst>
                <a:ext uri="{FF2B5EF4-FFF2-40B4-BE49-F238E27FC236}">
                  <a16:creationId xmlns:a16="http://schemas.microsoft.com/office/drawing/2014/main" id="{CFB99B2A-EC69-4389-B21E-31FDB1B4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50596" y="3088250"/>
              <a:ext cx="818663" cy="81866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42EEF0-2473-4A67-A660-E0B36CCCA937}"/>
              </a:ext>
            </a:extLst>
          </p:cNvPr>
          <p:cNvGrpSpPr/>
          <p:nvPr/>
        </p:nvGrpSpPr>
        <p:grpSpPr>
          <a:xfrm>
            <a:off x="6947508" y="1644822"/>
            <a:ext cx="3630327" cy="1113751"/>
            <a:chOff x="6250597" y="1717392"/>
            <a:chExt cx="3630327" cy="11137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73F5E0-6890-427D-9026-07808C0367B4}"/>
                </a:ext>
              </a:extLst>
            </p:cNvPr>
            <p:cNvSpPr txBox="1"/>
            <p:nvPr/>
          </p:nvSpPr>
          <p:spPr>
            <a:xfrm>
              <a:off x="6999378" y="1717392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09F176-07CA-44BF-BC2B-6E8ACB298143}"/>
                </a:ext>
              </a:extLst>
            </p:cNvPr>
            <p:cNvSpPr txBox="1"/>
            <p:nvPr/>
          </p:nvSpPr>
          <p:spPr>
            <a:xfrm>
              <a:off x="6999378" y="2000146"/>
              <a:ext cx="28815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Identified initial correlations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Shortlisted attributes with insights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Analysis on shortlisted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Analyzed on sub datasets</a:t>
              </a:r>
            </a:p>
          </p:txBody>
        </p:sp>
        <p:pic>
          <p:nvPicPr>
            <p:cNvPr id="35" name="Graphic 34" descr="Badge 4">
              <a:extLst>
                <a:ext uri="{FF2B5EF4-FFF2-40B4-BE49-F238E27FC236}">
                  <a16:creationId xmlns:a16="http://schemas.microsoft.com/office/drawing/2014/main" id="{C6E4A886-0C0E-4387-8F2D-7DC29AE19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0597" y="1793080"/>
              <a:ext cx="818663" cy="81866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EFC374-45B5-4176-8D39-9325F65430C6}"/>
              </a:ext>
            </a:extLst>
          </p:cNvPr>
          <p:cNvGrpSpPr/>
          <p:nvPr/>
        </p:nvGrpSpPr>
        <p:grpSpPr>
          <a:xfrm>
            <a:off x="2342828" y="4200864"/>
            <a:ext cx="3999913" cy="1298417"/>
            <a:chOff x="2510692" y="4273434"/>
            <a:chExt cx="3843554" cy="129841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8EAAAC-A243-473C-8997-E917C87224B7}"/>
                </a:ext>
              </a:extLst>
            </p:cNvPr>
            <p:cNvSpPr txBox="1"/>
            <p:nvPr/>
          </p:nvSpPr>
          <p:spPr>
            <a:xfrm>
              <a:off x="3259474" y="4273434"/>
              <a:ext cx="1790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Data Processing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39F8C9-74B6-43ED-9A2C-B4915D2547D4}"/>
                </a:ext>
              </a:extLst>
            </p:cNvPr>
            <p:cNvSpPr txBox="1"/>
            <p:nvPr/>
          </p:nvSpPr>
          <p:spPr>
            <a:xfrm>
              <a:off x="3259474" y="4556188"/>
              <a:ext cx="3094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Standardized all numerical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Removed duplicate rows, filled missing values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Converted few continuous attributes to categorical for better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Created new attribute (Revenue)</a:t>
              </a:r>
            </a:p>
          </p:txBody>
        </p:sp>
        <p:pic>
          <p:nvPicPr>
            <p:cNvPr id="39" name="Graphic 38" descr="Badge 3">
              <a:extLst>
                <a:ext uri="{FF2B5EF4-FFF2-40B4-BE49-F238E27FC236}">
                  <a16:creationId xmlns:a16="http://schemas.microsoft.com/office/drawing/2014/main" id="{D12A2888-CA97-445D-B8BF-00E6250C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10692" y="4329880"/>
              <a:ext cx="818663" cy="81866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EAAB30-AB1A-4EBE-A104-151DE8A67648}"/>
              </a:ext>
            </a:extLst>
          </p:cNvPr>
          <p:cNvGrpSpPr/>
          <p:nvPr/>
        </p:nvGrpSpPr>
        <p:grpSpPr>
          <a:xfrm>
            <a:off x="2362398" y="2922843"/>
            <a:ext cx="3980341" cy="1113751"/>
            <a:chOff x="2529497" y="2995413"/>
            <a:chExt cx="3824747" cy="11137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91A3E4-C118-4218-808C-73EDD8F1073E}"/>
                </a:ext>
              </a:extLst>
            </p:cNvPr>
            <p:cNvSpPr txBox="1"/>
            <p:nvPr/>
          </p:nvSpPr>
          <p:spPr>
            <a:xfrm>
              <a:off x="3259474" y="2995413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Data Profiling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4605A3-7D82-408F-8FD6-EF74B43A5E16}"/>
                </a:ext>
              </a:extLst>
            </p:cNvPr>
            <p:cNvSpPr txBox="1"/>
            <p:nvPr/>
          </p:nvSpPr>
          <p:spPr>
            <a:xfrm>
              <a:off x="3259473" y="3278167"/>
              <a:ext cx="3094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Profiling indicated need of cleaning and standardizing some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Special characters in numerical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Duplicate rows and missing values</a:t>
              </a:r>
            </a:p>
          </p:txBody>
        </p:sp>
        <p:pic>
          <p:nvPicPr>
            <p:cNvPr id="43" name="Graphic 42" descr="Badge">
              <a:extLst>
                <a:ext uri="{FF2B5EF4-FFF2-40B4-BE49-F238E27FC236}">
                  <a16:creationId xmlns:a16="http://schemas.microsoft.com/office/drawing/2014/main" id="{1E9199D9-C1B8-43CA-A267-4E7BB1E4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29497" y="3083924"/>
              <a:ext cx="818663" cy="8186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85CD2-C986-42DC-ABD1-EF5C66D7807A}"/>
              </a:ext>
            </a:extLst>
          </p:cNvPr>
          <p:cNvGrpSpPr/>
          <p:nvPr/>
        </p:nvGrpSpPr>
        <p:grpSpPr>
          <a:xfrm>
            <a:off x="2342829" y="1644822"/>
            <a:ext cx="3999910" cy="1113751"/>
            <a:chOff x="2510693" y="1717392"/>
            <a:chExt cx="3843551" cy="11137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3D0FDC-9785-4DB1-8275-77A692F94B46}"/>
                </a:ext>
              </a:extLst>
            </p:cNvPr>
            <p:cNvSpPr txBox="1"/>
            <p:nvPr/>
          </p:nvSpPr>
          <p:spPr>
            <a:xfrm>
              <a:off x="3259473" y="1717392"/>
              <a:ext cx="202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Dataset Selection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531A39-0886-48BE-BC82-28026B07EB07}"/>
                </a:ext>
              </a:extLst>
            </p:cNvPr>
            <p:cNvSpPr txBox="1"/>
            <p:nvPr/>
          </p:nvSpPr>
          <p:spPr>
            <a:xfrm>
              <a:off x="3259474" y="2000146"/>
              <a:ext cx="30947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Browsed through multiple datasets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Shortlisted based on available attributes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Selected this dataset as it had scope of deriving good insights</a:t>
              </a:r>
            </a:p>
          </p:txBody>
        </p:sp>
        <p:pic>
          <p:nvPicPr>
            <p:cNvPr id="50" name="Graphic 49" descr="Badge 1">
              <a:extLst>
                <a:ext uri="{FF2B5EF4-FFF2-40B4-BE49-F238E27FC236}">
                  <a16:creationId xmlns:a16="http://schemas.microsoft.com/office/drawing/2014/main" id="{93F023D7-C21D-48A6-8365-B2D40A1B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10693" y="1806766"/>
              <a:ext cx="818663" cy="81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31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0FCA8A-49A2-4355-8CAC-8E8810D11B30}"/>
              </a:ext>
            </a:extLst>
          </p:cNvPr>
          <p:cNvSpPr txBox="1"/>
          <p:nvPr/>
        </p:nvSpPr>
        <p:spPr>
          <a:xfrm>
            <a:off x="2574844" y="2669345"/>
            <a:ext cx="7042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5969"/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64146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763456" y="3623253"/>
            <a:ext cx="20534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358265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1A7A29-03C9-48C6-9056-20031F951FCF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5997735" y="3623253"/>
            <a:ext cx="202103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0EF715-55B8-477A-9BD3-A24E0EB4400C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D22007-4C3F-498A-94E7-75EABCB5D1DA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A0EE2F-1218-4BE0-A45B-AEB0E4E8C93C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8018768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757922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regular sectors – high demand and high availability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538264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Customary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D629A-2912-46B9-9544-360261AF1433}"/>
              </a:ext>
            </a:extLst>
          </p:cNvPr>
          <p:cNvSpPr txBox="1"/>
          <p:nvPr/>
        </p:nvSpPr>
        <p:spPr>
          <a:xfrm>
            <a:off x="5003104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 unexplored sectors – high demand but less availability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D7BFF-ABE6-495A-B088-3121C095EABB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Unexplored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216651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 subscription sectors – users ready to pay for app services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96993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Subscription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04494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B4B41-96EB-41A4-9781-2E88EB0FF6EF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71" name="Teardrop 70">
              <a:extLst>
                <a:ext uri="{FF2B5EF4-FFF2-40B4-BE49-F238E27FC236}">
                  <a16:creationId xmlns:a16="http://schemas.microsoft.com/office/drawing/2014/main" id="{BA91AEE2-2EDB-4F1C-BEB3-32F6F67AF4EA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8B59193-864F-4C49-A65B-DF7A04E2A0F3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36B68AC-E84F-4176-B68B-5977E184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75689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57884" y="717701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NEW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142576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20220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89DEBBC1-5E21-4AAC-9964-5AE8BC505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4282769"/>
                  </p:ext>
                </p:extLst>
              </p:nvPr>
            </p:nvGraphicFramePr>
            <p:xfrm>
              <a:off x="4896785" y="5453811"/>
              <a:ext cx="1831028" cy="1029953"/>
            </p:xfrm>
            <a:graphic>
              <a:graphicData uri="http://schemas.microsoft.com/office/powerpoint/2016/sectionzoom">
                <psez:sectionZm>
                  <psez:sectionZmObj sectionId="{DF03223F-5831-48AB-BAFF-596EDA011441}">
                    <psez:zmPr id="{4CAD2035-55F3-4790-BAF6-BD42DE264A0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1028" cy="1029953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DEBBC1-5E21-4AAC-9964-5AE8BC505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6785" y="5453811"/>
                <a:ext cx="1831028" cy="102995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EAE9042-296D-427A-A441-58F0F185AC75}"/>
              </a:ext>
            </a:extLst>
          </p:cNvPr>
          <p:cNvSpPr txBox="1"/>
          <p:nvPr/>
        </p:nvSpPr>
        <p:spPr>
          <a:xfrm flipH="1">
            <a:off x="1626250" y="3450403"/>
            <a:ext cx="9179051" cy="167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No major impact of Ratings, most ratings lie in highest band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No of reviews show a positive correlation with no of installs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rgbClr val="5D7373"/>
                </a:solidFill>
                <a:latin typeface="Tw Cen MT" panose="020B0602020104020603" pitchFamily="34" charset="0"/>
              </a:rPr>
              <a:t>Availability of more apps in each category shows a slight correlation with the no of installs</a:t>
            </a:r>
          </a:p>
        </p:txBody>
      </p:sp>
      <p:sp>
        <p:nvSpPr>
          <p:cNvPr id="64" name="Half Frame 63">
            <a:extLst>
              <a:ext uri="{FF2B5EF4-FFF2-40B4-BE49-F238E27FC236}">
                <a16:creationId xmlns:a16="http://schemas.microsoft.com/office/drawing/2014/main" id="{D0757E30-36E3-4C56-86D6-7CAF43646996}"/>
              </a:ext>
            </a:extLst>
          </p:cNvPr>
          <p:cNvSpPr/>
          <p:nvPr/>
        </p:nvSpPr>
        <p:spPr>
          <a:xfrm>
            <a:off x="1204206" y="3235218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Half Frame 64">
            <a:extLst>
              <a:ext uri="{FF2B5EF4-FFF2-40B4-BE49-F238E27FC236}">
                <a16:creationId xmlns:a16="http://schemas.microsoft.com/office/drawing/2014/main" id="{4D13DFD7-EDC5-471F-BAE0-7061670F3C52}"/>
              </a:ext>
            </a:extLst>
          </p:cNvPr>
          <p:cNvSpPr/>
          <p:nvPr/>
        </p:nvSpPr>
        <p:spPr>
          <a:xfrm rot="10800000">
            <a:off x="9755876" y="4871932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922373B-9308-49FF-B5DD-AAC473638CE6}"/>
              </a:ext>
            </a:extLst>
          </p:cNvPr>
          <p:cNvGrpSpPr/>
          <p:nvPr/>
        </p:nvGrpSpPr>
        <p:grpSpPr>
          <a:xfrm>
            <a:off x="1301192" y="132228"/>
            <a:ext cx="1630694" cy="1270283"/>
            <a:chOff x="1301192" y="-230624"/>
            <a:chExt cx="1630694" cy="1270283"/>
          </a:xfrm>
        </p:grpSpPr>
        <p:sp>
          <p:nvSpPr>
            <p:cNvPr id="164" name="Diamond 163">
              <a:extLst>
                <a:ext uri="{FF2B5EF4-FFF2-40B4-BE49-F238E27FC236}">
                  <a16:creationId xmlns:a16="http://schemas.microsoft.com/office/drawing/2014/main" id="{06D4501C-AA01-4E4B-AF79-67E703BD4E6E}"/>
                </a:ext>
              </a:extLst>
            </p:cNvPr>
            <p:cNvSpPr/>
            <p:nvPr/>
          </p:nvSpPr>
          <p:spPr>
            <a:xfrm>
              <a:off x="1301192" y="-230624"/>
              <a:ext cx="1630694" cy="1270283"/>
            </a:xfrm>
            <a:prstGeom prst="diamond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D7AA29D-6D23-47EA-A562-52E8507F89FC}"/>
                </a:ext>
              </a:extLst>
            </p:cNvPr>
            <p:cNvSpPr txBox="1"/>
            <p:nvPr/>
          </p:nvSpPr>
          <p:spPr>
            <a:xfrm flipH="1">
              <a:off x="1716294" y="-133648"/>
              <a:ext cx="800489" cy="72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10 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9121EF6-8BA9-4D2C-9BA9-08805D9F5548}"/>
              </a:ext>
            </a:extLst>
          </p:cNvPr>
          <p:cNvGrpSpPr/>
          <p:nvPr/>
        </p:nvGrpSpPr>
        <p:grpSpPr>
          <a:xfrm>
            <a:off x="4078416" y="596758"/>
            <a:ext cx="3079171" cy="1882586"/>
            <a:chOff x="3904245" y="233906"/>
            <a:chExt cx="3079171" cy="1882586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4E9AAD3-1206-479C-B9AD-9BD56557FA23}"/>
                </a:ext>
              </a:extLst>
            </p:cNvPr>
            <p:cNvSpPr/>
            <p:nvPr/>
          </p:nvSpPr>
          <p:spPr>
            <a:xfrm>
              <a:off x="3904245" y="233906"/>
              <a:ext cx="3079171" cy="188258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5932B60-43CF-4C66-8034-B41B54B76869}"/>
                </a:ext>
              </a:extLst>
            </p:cNvPr>
            <p:cNvSpPr txBox="1"/>
            <p:nvPr/>
          </p:nvSpPr>
          <p:spPr>
            <a:xfrm flipH="1">
              <a:off x="4780441" y="381280"/>
              <a:ext cx="20156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Category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Genre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Size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Content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99A32F9-C287-4856-9171-8DBEB07C7305}"/>
              </a:ext>
            </a:extLst>
          </p:cNvPr>
          <p:cNvGrpSpPr/>
          <p:nvPr/>
        </p:nvGrpSpPr>
        <p:grpSpPr>
          <a:xfrm>
            <a:off x="8421795" y="1629230"/>
            <a:ext cx="2345142" cy="1549521"/>
            <a:chOff x="8087966" y="1629231"/>
            <a:chExt cx="2345142" cy="1549521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21DC5A5E-5F03-4918-9F7B-0FF83F76A7FC}"/>
                </a:ext>
              </a:extLst>
            </p:cNvPr>
            <p:cNvSpPr/>
            <p:nvPr/>
          </p:nvSpPr>
          <p:spPr>
            <a:xfrm>
              <a:off x="8087966" y="1629231"/>
              <a:ext cx="2071104" cy="1549521"/>
            </a:xfrm>
            <a:prstGeom prst="round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923F25A-C89D-4692-B7E3-A75CE4DD8BF8}"/>
                </a:ext>
              </a:extLst>
            </p:cNvPr>
            <p:cNvSpPr txBox="1"/>
            <p:nvPr/>
          </p:nvSpPr>
          <p:spPr>
            <a:xfrm flipH="1">
              <a:off x="8417425" y="1722092"/>
              <a:ext cx="20156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Installs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Average Rating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36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17625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686E18-A29A-4A42-8C20-1B2D61B4214E}"/>
              </a:ext>
            </a:extLst>
          </p:cNvPr>
          <p:cNvGrpSpPr/>
          <p:nvPr/>
        </p:nvGrpSpPr>
        <p:grpSpPr>
          <a:xfrm>
            <a:off x="3146201" y="1491437"/>
            <a:ext cx="1805441" cy="1894017"/>
            <a:chOff x="3884465" y="2182683"/>
            <a:chExt cx="1805441" cy="189401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6359A98-05E2-48B0-A461-867B33C6206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01BA9FF-81BA-4DBC-A846-34B240797B78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46B347-DAD4-41C6-A52B-16082DDD6BB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3A858F5-5426-431A-914F-C611E3D4D798}"/>
              </a:ext>
            </a:extLst>
          </p:cNvPr>
          <p:cNvSpPr/>
          <p:nvPr/>
        </p:nvSpPr>
        <p:spPr>
          <a:xfrm flipV="1">
            <a:off x="3253131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6BCED0-075D-4BC5-8E9F-7430032FEE75}"/>
              </a:ext>
            </a:extLst>
          </p:cNvPr>
          <p:cNvGrpSpPr/>
          <p:nvPr/>
        </p:nvGrpSpPr>
        <p:grpSpPr>
          <a:xfrm>
            <a:off x="3239410" y="3027865"/>
            <a:ext cx="1591582" cy="1628045"/>
            <a:chOff x="3977674" y="3719111"/>
            <a:chExt cx="1591582" cy="162804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029C59-7610-4E48-9C66-019DA53D737F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D5868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06D8E1-536B-40B8-B5BD-B071202EA04B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02" name="Graphic 101" descr="Music">
            <a:extLst>
              <a:ext uri="{FF2B5EF4-FFF2-40B4-BE49-F238E27FC236}">
                <a16:creationId xmlns:a16="http://schemas.microsoft.com/office/drawing/2014/main" id="{EC6D719F-AFDE-4663-9296-21B9FE48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048" y="4743019"/>
            <a:ext cx="606305" cy="606305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60FA5F-46F0-46B8-9E0A-33A267E304FF}"/>
              </a:ext>
            </a:extLst>
          </p:cNvPr>
          <p:cNvGrpSpPr/>
          <p:nvPr/>
        </p:nvGrpSpPr>
        <p:grpSpPr>
          <a:xfrm>
            <a:off x="9791221" y="1489089"/>
            <a:ext cx="1805441" cy="1894017"/>
            <a:chOff x="6381342" y="2182683"/>
            <a:chExt cx="1805441" cy="1894017"/>
          </a:xfrm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C54963CE-3723-459E-9931-45170C22EC22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906EF1-0D4A-4A79-80A3-0390B06BB76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D9363-9C35-49F1-8797-4AB46012A6E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F4208B8-14C9-45A5-9745-C7D62A7F900E}"/>
              </a:ext>
            </a:extLst>
          </p:cNvPr>
          <p:cNvSpPr/>
          <p:nvPr/>
        </p:nvSpPr>
        <p:spPr>
          <a:xfrm flipV="1">
            <a:off x="9898151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D9C152-5AC6-4045-89FF-ED41E138B033}"/>
              </a:ext>
            </a:extLst>
          </p:cNvPr>
          <p:cNvGrpSpPr/>
          <p:nvPr/>
        </p:nvGrpSpPr>
        <p:grpSpPr>
          <a:xfrm>
            <a:off x="9898151" y="3030739"/>
            <a:ext cx="1591582" cy="1345824"/>
            <a:chOff x="6488272" y="3724333"/>
            <a:chExt cx="1591582" cy="134582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7F44BD-F6E6-41A5-B4AB-5724C02504C1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CA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4BCAA-8E5B-4CF5-BD93-F30B6FCB3A6F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11" name="Graphic 110" descr="Dollar">
            <a:extLst>
              <a:ext uri="{FF2B5EF4-FFF2-40B4-BE49-F238E27FC236}">
                <a16:creationId xmlns:a16="http://schemas.microsoft.com/office/drawing/2014/main" id="{FC4444FE-28F3-4BD0-B350-41670F91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0788" y="4735489"/>
            <a:ext cx="606305" cy="60630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7105E4-C1D5-4030-A4C8-78853413F105}"/>
              </a:ext>
            </a:extLst>
          </p:cNvPr>
          <p:cNvGrpSpPr/>
          <p:nvPr/>
        </p:nvGrpSpPr>
        <p:grpSpPr>
          <a:xfrm>
            <a:off x="5361208" y="1489089"/>
            <a:ext cx="1805441" cy="1894017"/>
            <a:chOff x="3884465" y="2182683"/>
            <a:chExt cx="1805441" cy="1894017"/>
          </a:xfrm>
        </p:grpSpPr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42215470-C53E-44DF-A754-561A3AE9C0A0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3F74DF-CA63-4C7D-95D6-67E8942114B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9337A6-A670-4E62-ABB0-E7B0AEC747A3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A8D8E0-F4AA-4803-B389-6E693150247D}"/>
              </a:ext>
            </a:extLst>
          </p:cNvPr>
          <p:cNvSpPr/>
          <p:nvPr/>
        </p:nvSpPr>
        <p:spPr>
          <a:xfrm flipV="1">
            <a:off x="5468138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8197FF-9DFC-4F84-94C2-1779208DC7C6}"/>
              </a:ext>
            </a:extLst>
          </p:cNvPr>
          <p:cNvGrpSpPr/>
          <p:nvPr/>
        </p:nvGrpSpPr>
        <p:grpSpPr>
          <a:xfrm>
            <a:off x="5454417" y="3025517"/>
            <a:ext cx="1591582" cy="1628045"/>
            <a:chOff x="3977674" y="3719111"/>
            <a:chExt cx="1591582" cy="16280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37F963-69D5-4830-BBA4-C472DBD9022B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FF17E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E89BAC-4358-4571-80FD-87FFB22C836F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20" name="Graphic 119" descr="Alterations &amp; Tailoring">
            <a:extLst>
              <a:ext uri="{FF2B5EF4-FFF2-40B4-BE49-F238E27FC236}">
                <a16:creationId xmlns:a16="http://schemas.microsoft.com/office/drawing/2014/main" id="{B7E4B63B-8676-4F66-A134-85EC9DFDC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775" y="4766796"/>
            <a:ext cx="606305" cy="606305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E324E9-4F3A-49AE-846A-5BB94D1CD9A9}"/>
              </a:ext>
            </a:extLst>
          </p:cNvPr>
          <p:cNvGrpSpPr/>
          <p:nvPr/>
        </p:nvGrpSpPr>
        <p:grpSpPr>
          <a:xfrm>
            <a:off x="7576215" y="1491437"/>
            <a:ext cx="1805441" cy="1894017"/>
            <a:chOff x="6381342" y="2182683"/>
            <a:chExt cx="1805441" cy="1894017"/>
          </a:xfrm>
        </p:grpSpPr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CF7779CF-0D53-49AC-BF6E-DBD57E54115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DF743C-FDDD-4DDC-8C5D-9C28E62B2139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318F56-CA1C-4092-B1C4-C6B4BEFA32D8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9D8DCD2-D450-4D53-A9B6-F2A8EB0EDEC5}"/>
              </a:ext>
            </a:extLst>
          </p:cNvPr>
          <p:cNvSpPr/>
          <p:nvPr/>
        </p:nvSpPr>
        <p:spPr>
          <a:xfrm flipV="1">
            <a:off x="7683145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DF2FA68-7DA3-4E07-B9C9-B1FB0D80C26C}"/>
              </a:ext>
            </a:extLst>
          </p:cNvPr>
          <p:cNvGrpSpPr/>
          <p:nvPr/>
        </p:nvGrpSpPr>
        <p:grpSpPr>
          <a:xfrm>
            <a:off x="7683145" y="3033087"/>
            <a:ext cx="1591582" cy="1622823"/>
            <a:chOff x="6488272" y="3724333"/>
            <a:chExt cx="1591582" cy="162282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A8C45F-2823-4209-AB86-78AC128462FF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8CE4D74-B0D3-4DDA-BEFE-7635B02EB3F1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29" name="Graphic 128" descr="Spinning Plates">
            <a:extLst>
              <a:ext uri="{FF2B5EF4-FFF2-40B4-BE49-F238E27FC236}">
                <a16:creationId xmlns:a16="http://schemas.microsoft.com/office/drawing/2014/main" id="{D1BCA11F-8658-4862-8D8D-5909AF635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5782" y="4766796"/>
            <a:ext cx="606305" cy="606305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E9C339-0B8B-4A74-B934-BB8BCBAC90DE}"/>
              </a:ext>
            </a:extLst>
          </p:cNvPr>
          <p:cNvGrpSpPr/>
          <p:nvPr/>
        </p:nvGrpSpPr>
        <p:grpSpPr>
          <a:xfrm>
            <a:off x="931194" y="1491437"/>
            <a:ext cx="1805441" cy="1894017"/>
            <a:chOff x="1387588" y="2182683"/>
            <a:chExt cx="1805441" cy="1894017"/>
          </a:xfrm>
        </p:grpSpPr>
        <p:sp>
          <p:nvSpPr>
            <p:cNvPr id="131" name="Rectangle: Top Corners Rounded 130">
              <a:extLst>
                <a:ext uri="{FF2B5EF4-FFF2-40B4-BE49-F238E27FC236}">
                  <a16:creationId xmlns:a16="http://schemas.microsoft.com/office/drawing/2014/main" id="{5ADA7DFD-7DBC-47A8-85CE-3CC4E02C683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76C24A-7D4F-4C61-90D8-A70E0D3117A6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5A8F12-1D6C-4AF7-9B44-CBEA703B01F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28CEEE-1B39-4B4F-B9E4-22D1401921CF}"/>
              </a:ext>
            </a:extLst>
          </p:cNvPr>
          <p:cNvSpPr/>
          <p:nvPr/>
        </p:nvSpPr>
        <p:spPr>
          <a:xfrm flipV="1">
            <a:off x="1038124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3FF5FC-4C96-4F83-B943-3DFB091A97AD}"/>
              </a:ext>
            </a:extLst>
          </p:cNvPr>
          <p:cNvGrpSpPr/>
          <p:nvPr/>
        </p:nvGrpSpPr>
        <p:grpSpPr>
          <a:xfrm>
            <a:off x="1032455" y="3019433"/>
            <a:ext cx="1591582" cy="1636477"/>
            <a:chOff x="1488849" y="3710679"/>
            <a:chExt cx="1591582" cy="163647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F0377E-8338-43B4-BD8E-DAF56BB57C14}"/>
                </a:ext>
              </a:extLst>
            </p:cNvPr>
            <p:cNvSpPr txBox="1"/>
            <p:nvPr/>
          </p:nvSpPr>
          <p:spPr>
            <a:xfrm>
              <a:off x="1488849" y="3710679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C2F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9A8E58-392D-4A02-B281-98525038947E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Installs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Reviews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Revenue</a:t>
              </a:r>
            </a:p>
          </p:txBody>
        </p:sp>
      </p:grpSp>
      <p:pic>
        <p:nvPicPr>
          <p:cNvPr id="138" name="Graphic 137" descr="Filter">
            <a:extLst>
              <a:ext uri="{FF2B5EF4-FFF2-40B4-BE49-F238E27FC236}">
                <a16:creationId xmlns:a16="http://schemas.microsoft.com/office/drawing/2014/main" id="{7ECF4CE5-88A4-43EB-B2CD-850C0AC5B9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5093" y="4766797"/>
            <a:ext cx="606305" cy="6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7" grpId="0" animBg="1"/>
      <p:bldP spid="116" grpId="0" animBg="1"/>
      <p:bldP spid="125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03110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2539" y="-1160864"/>
            <a:ext cx="12246171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7020657"/>
                  </p:ext>
                </p:extLst>
              </p:nvPr>
            </p:nvGraphicFramePr>
            <p:xfrm>
              <a:off x="8025421" y="4742546"/>
              <a:ext cx="2999681" cy="1687320"/>
            </p:xfrm>
            <a:graphic>
              <a:graphicData uri="http://schemas.microsoft.com/office/powerpoint/2016/sectionzoom">
                <psez:sectionZm>
                  <psez:sectionZmObj sectionId="{D8496491-D79E-4162-951C-EEF6BCA19F39}">
                    <psez:zmPr id="{A8F7B049-1627-4C4F-82D5-B76967FE7E5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99681" cy="168732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25421" y="4742546"/>
                <a:ext cx="2999681" cy="168732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839CC35-1029-44E9-9B6B-6611B1609D88}"/>
              </a:ext>
            </a:extLst>
          </p:cNvPr>
          <p:cNvGrpSpPr/>
          <p:nvPr/>
        </p:nvGrpSpPr>
        <p:grpSpPr>
          <a:xfrm>
            <a:off x="1901113" y="738171"/>
            <a:ext cx="1782236" cy="1894216"/>
            <a:chOff x="1901113" y="738171"/>
            <a:chExt cx="1782236" cy="1894216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6" name="Section Zoom 65">
                  <a:extLst>
                    <a:ext uri="{FF2B5EF4-FFF2-40B4-BE49-F238E27FC236}">
                      <a16:creationId xmlns:a16="http://schemas.microsoft.com/office/drawing/2014/main" id="{E8365D68-B89F-4EC8-A579-1F253F48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4880425"/>
                    </p:ext>
                  </p:extLst>
                </p:nvPr>
              </p:nvGraphicFramePr>
              <p:xfrm>
                <a:off x="1901113" y="738171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627B87E8-447E-457E-993E-36D6101F005F}">
                      <psez:zmPr id="{96C87A3D-45E7-4E1D-A8E1-07E7C4DA5636}" imageType="cover" transitionDur="1000">
                        <p166:blipFill xmlns:p166="http://schemas.microsoft.com/office/powerpoint/2016/6/main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6" name="Section Zoom 65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8365D68-B89F-4EC8-A579-1F253F48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1113" y="738171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7C84CE-D451-4221-8F85-D4764B6DAFC7}"/>
                </a:ext>
              </a:extLst>
            </p:cNvPr>
            <p:cNvSpPr txBox="1"/>
            <p:nvPr/>
          </p:nvSpPr>
          <p:spPr>
            <a:xfrm>
              <a:off x="2277250" y="2263055"/>
              <a:ext cx="1067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0D849-978D-4B9B-9D0D-8EC9C7E55ED4}"/>
              </a:ext>
            </a:extLst>
          </p:cNvPr>
          <p:cNvGrpSpPr/>
          <p:nvPr/>
        </p:nvGrpSpPr>
        <p:grpSpPr>
          <a:xfrm>
            <a:off x="4195228" y="738171"/>
            <a:ext cx="1768019" cy="1952685"/>
            <a:chOff x="4195228" y="738171"/>
            <a:chExt cx="1768019" cy="1952685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1" name="Section Zoom 60"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2107825"/>
                    </p:ext>
                  </p:extLst>
                </p:nvPr>
              </p:nvGraphicFramePr>
              <p:xfrm>
                <a:off x="4195228" y="738171"/>
                <a:ext cx="1768019" cy="1768019"/>
              </p:xfrm>
              <a:graphic>
                <a:graphicData uri="http://schemas.microsoft.com/office/powerpoint/2016/sectionzoom">
                  <psez:sectionZm>
                    <psez:sectionZmObj sectionId="{22095E73-3C4B-4C44-875D-2053F800E74E}">
                      <psez:zmPr id="{EE0E9BD7-7311-4B7D-9CFA-F219F7374F74}" imageType="cover" transitionDur="1000">
                        <p166:blipFill xmlns:p166="http://schemas.microsoft.com/office/powerpoint/2016/6/main"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2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8019" cy="176801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1" name="Section Zoom 60">
                  <a:hlinkClick r:id="rId25" action="ppaction://hlinksldjump"/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5228" y="738171"/>
                  <a:ext cx="1768019" cy="176801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4A2AA5-85AA-4706-B847-764C6796ED80}"/>
                </a:ext>
              </a:extLst>
            </p:cNvPr>
            <p:cNvSpPr txBox="1"/>
            <p:nvPr/>
          </p:nvSpPr>
          <p:spPr>
            <a:xfrm>
              <a:off x="4748634" y="2321524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9F20A0-D12A-4878-999F-82A0EA0B46EA}"/>
              </a:ext>
            </a:extLst>
          </p:cNvPr>
          <p:cNvGrpSpPr/>
          <p:nvPr/>
        </p:nvGrpSpPr>
        <p:grpSpPr>
          <a:xfrm>
            <a:off x="6902224" y="729325"/>
            <a:ext cx="1782236" cy="1975748"/>
            <a:chOff x="6902224" y="729325"/>
            <a:chExt cx="1782236" cy="197574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2" name="Section Zoom 61"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4192166"/>
                    </p:ext>
                  </p:extLst>
                </p:nvPr>
              </p:nvGraphicFramePr>
              <p:xfrm>
                <a:off x="6902224" y="729325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B6FB0300-940A-4A18-81C2-BF85AE2D5C49}">
                      <psez:zmPr id="{FEF98A38-D419-4D36-BC4A-493A1327AE8D}" imageType="cover" transitionDur="1000">
                        <p166:blipFill xmlns:p166="http://schemas.microsoft.com/office/powerpoint/2016/6/main"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2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2" name="Section Zoom 61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2224" y="729325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AF7B0D-8E86-47D4-9E28-C957AA9F43CC}"/>
                </a:ext>
              </a:extLst>
            </p:cNvPr>
            <p:cNvSpPr txBox="1"/>
            <p:nvPr/>
          </p:nvSpPr>
          <p:spPr>
            <a:xfrm>
              <a:off x="7598941" y="2335741"/>
              <a:ext cx="58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52AB3-CBF2-495E-9A27-2CE1361C8E23}"/>
              </a:ext>
            </a:extLst>
          </p:cNvPr>
          <p:cNvGrpSpPr/>
          <p:nvPr/>
        </p:nvGrpSpPr>
        <p:grpSpPr>
          <a:xfrm>
            <a:off x="2760873" y="3462691"/>
            <a:ext cx="1782236" cy="2151568"/>
            <a:chOff x="2760873" y="3462691"/>
            <a:chExt cx="1782236" cy="2151568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3" name="Section Zoom 62"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0933670"/>
                    </p:ext>
                  </p:extLst>
                </p:nvPr>
              </p:nvGraphicFramePr>
              <p:xfrm>
                <a:off x="2760873" y="3462691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0A510A5A-6748-4C34-9660-61462CA8428D}">
                      <psez:zmPr id="{828F897E-9D8E-4BF4-AE6C-1552DD90FBE1}" imageType="cover" transitionDur="1000">
                        <p166:blipFill xmlns:p166="http://schemas.microsoft.com/office/powerpoint/2016/6/main"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3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3" name="Section Zoom 62">
                  <a:hlinkClick r:id="rId35" action="ppaction://hlinksldjump"/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0873" y="3462691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E2C66C-D65E-4B6B-9C83-1B8FCFC1EF88}"/>
                </a:ext>
              </a:extLst>
            </p:cNvPr>
            <p:cNvSpPr txBox="1"/>
            <p:nvPr/>
          </p:nvSpPr>
          <p:spPr>
            <a:xfrm>
              <a:off x="3274204" y="5244927"/>
              <a:ext cx="921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395BB-3928-40EC-8180-E8DD563FF5AB}"/>
              </a:ext>
            </a:extLst>
          </p:cNvPr>
          <p:cNvGrpSpPr/>
          <p:nvPr/>
        </p:nvGrpSpPr>
        <p:grpSpPr>
          <a:xfrm>
            <a:off x="5645506" y="3471537"/>
            <a:ext cx="1782236" cy="2164095"/>
            <a:chOff x="5645506" y="3471537"/>
            <a:chExt cx="1782236" cy="2164095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4" name="Section Zoom 63"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65805433"/>
                    </p:ext>
                  </p:extLst>
                </p:nvPr>
              </p:nvGraphicFramePr>
              <p:xfrm>
                <a:off x="5645506" y="3471537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659EEF0B-9140-42A5-B670-6EE037145497}">
                      <psez:zmPr id="{DB829A6F-5DBF-4EA4-AAAB-0CB7D0A39221}" imageType="cover" transitionDur="1000">
                        <p166:blipFill xmlns:p166="http://schemas.microsoft.com/office/powerpoint/2016/6/main"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3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4" name="Section Zoom 63">
                  <a:hlinkClick r:id="rId40" action="ppaction://hlinksldjump"/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5506" y="3471537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086F80-E269-4439-87A7-6677E8717785}"/>
                </a:ext>
              </a:extLst>
            </p:cNvPr>
            <p:cNvSpPr txBox="1"/>
            <p:nvPr/>
          </p:nvSpPr>
          <p:spPr>
            <a:xfrm>
              <a:off x="6213429" y="5266300"/>
              <a:ext cx="637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3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D5E92C0-C859-4E10-A6DB-DE027198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8" y="417628"/>
            <a:ext cx="5426764" cy="27133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3E74E86-1B1A-4372-9D22-00428ECF0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61468"/>
            <a:ext cx="5426764" cy="2699815"/>
          </a:xfrm>
          <a:prstGeom prst="rect">
            <a:avLst/>
          </a:prstGeom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A74DD876-176E-4FC5-B4AF-0E2734DF8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968918"/>
            <a:ext cx="5426764" cy="47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4F46BEE8-681F-41AA-A4CE-2020E7E6A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86189"/>
            <a:ext cx="5294716" cy="2885619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F56F9B4B-42B6-43A0-B93E-390DB2CFF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59717"/>
            <a:ext cx="5294715" cy="29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2" y="668397"/>
            <a:ext cx="3692107" cy="26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398</Words>
  <Application>Microsoft Office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Lucida Calligraphy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Shailee Dwarkani - Corp Planning &amp; Strategy</dc:creator>
  <cp:lastModifiedBy>Shailee Dwarkani</cp:lastModifiedBy>
  <cp:revision>5</cp:revision>
  <dcterms:created xsi:type="dcterms:W3CDTF">2020-11-28T05:21:24Z</dcterms:created>
  <dcterms:modified xsi:type="dcterms:W3CDTF">2020-11-29T11:30:25Z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e1e75b-30e8-4eb6-924b-9228391a679f_Enabled">
    <vt:lpwstr>True</vt:lpwstr>
  </property>
  <property fmtid="{D5CDD505-2E9C-101B-9397-08002B2CF9AE}" pid="3" name="MSIP_Label_30e1e75b-30e8-4eb6-924b-9228391a679f_SiteId">
    <vt:lpwstr>02dbf22a-371e-4cac-bdbc-60197ffafbe8</vt:lpwstr>
  </property>
  <property fmtid="{D5CDD505-2E9C-101B-9397-08002B2CF9AE}" pid="4" name="MSIP_Label_30e1e75b-30e8-4eb6-924b-9228391a679f_Owner">
    <vt:lpwstr>Shailee.Dwarkani@edelweissfin.com</vt:lpwstr>
  </property>
  <property fmtid="{D5CDD505-2E9C-101B-9397-08002B2CF9AE}" pid="5" name="MSIP_Label_30e1e75b-30e8-4eb6-924b-9228391a679f_SetDate">
    <vt:lpwstr>2020-11-28T05:22:09.9735738Z</vt:lpwstr>
  </property>
  <property fmtid="{D5CDD505-2E9C-101B-9397-08002B2CF9AE}" pid="6" name="MSIP_Label_30e1e75b-30e8-4eb6-924b-9228391a679f_Name">
    <vt:lpwstr>Internal</vt:lpwstr>
  </property>
  <property fmtid="{D5CDD505-2E9C-101B-9397-08002B2CF9AE}" pid="7" name="MSIP_Label_30e1e75b-30e8-4eb6-924b-9228391a679f_Application">
    <vt:lpwstr>Microsoft Azure Information Protection</vt:lpwstr>
  </property>
  <property fmtid="{D5CDD505-2E9C-101B-9397-08002B2CF9AE}" pid="8" name="MSIP_Label_30e1e75b-30e8-4eb6-924b-9228391a679f_ActionId">
    <vt:lpwstr>470d4de9-4bae-4991-a506-46c916adaee6</vt:lpwstr>
  </property>
  <property fmtid="{D5CDD505-2E9C-101B-9397-08002B2CF9AE}" pid="9" name="MSIP_Label_30e1e75b-30e8-4eb6-924b-9228391a679f_Extended_MSFT_Method">
    <vt:lpwstr>Automatic</vt:lpwstr>
  </property>
  <property fmtid="{D5CDD505-2E9C-101B-9397-08002B2CF9AE}" pid="10" name="Sensitivity">
    <vt:lpwstr>Internal</vt:lpwstr>
  </property>
</Properties>
</file>